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2" r:id="rId3"/>
    <p:sldId id="438" r:id="rId4"/>
    <p:sldId id="408" r:id="rId5"/>
    <p:sldId id="429" r:id="rId6"/>
    <p:sldId id="431" r:id="rId7"/>
    <p:sldId id="432" r:id="rId8"/>
    <p:sldId id="434" r:id="rId9"/>
    <p:sldId id="433" r:id="rId10"/>
    <p:sldId id="439" r:id="rId11"/>
    <p:sldId id="440" r:id="rId12"/>
    <p:sldId id="441" r:id="rId13"/>
    <p:sldId id="442" r:id="rId14"/>
    <p:sldId id="422" r:id="rId15"/>
    <p:sldId id="28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E1677-8FAC-472D-ABD9-903B2DA1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7BE42-3D3C-4C8F-AFFD-F44813F6B1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8CC8-C475-4C71-90D3-6DBE52C445C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A5E0-4839-40F3-A1FE-B9CC7E6C8D3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761-825E-4C18-B016-81A608BC69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322294" y="2359554"/>
            <a:ext cx="9547412" cy="1065569"/>
          </a:xfrm>
          <a:prstGeom prst="rect">
            <a:avLst/>
          </a:prstGeom>
        </p:spPr>
        <p:txBody>
          <a:bodyPr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1322294" y="3425123"/>
            <a:ext cx="9547412" cy="6285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92D05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副标题如不需要可删除</a:t>
            </a:r>
            <a:endParaRPr lang="zh-CN" altLang="en-US" dirty="0"/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7638208" y="4394402"/>
            <a:ext cx="3231497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By</a:t>
            </a:r>
            <a:r>
              <a:rPr lang="zh-CN" altLang="en-US" dirty="0"/>
              <a:t>：</a:t>
            </a:r>
            <a:r>
              <a:rPr lang="en-US" altLang="zh-CN" dirty="0"/>
              <a:t>Your Name / Date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2C65010-A0C2-4C94-AA42-05D56D11F41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672920" y="2563847"/>
            <a:ext cx="423080" cy="12222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4"/>
          <p:cNvSpPr txBox="1"/>
          <p:nvPr userDrawn="1"/>
        </p:nvSpPr>
        <p:spPr>
          <a:xfrm>
            <a:off x="5730594" y="2716184"/>
            <a:ext cx="365406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2625" i="0" spc="0" dirty="0">
                <a:ln w="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pitchFamily="34" charset="-122"/>
                <a:ea typeface="黑体" panose="02010609060101010101" pitchFamily="34" charset="-122"/>
              </a:rPr>
              <a:t>目录</a:t>
            </a:r>
            <a:endParaRPr lang="zh-CN" altLang="en-US" sz="2625" i="0" spc="0" dirty="0">
              <a:ln w="0">
                <a:noFill/>
              </a:ln>
              <a:latin typeface="黑体" panose="02010609060101010101" pitchFamily="34" charset="-122"/>
              <a:ea typeface="黑体" panose="02010609060101010101" pitchFamily="34" charset="-122"/>
            </a:endParaRPr>
          </a:p>
        </p:txBody>
      </p:sp>
      <p:pic>
        <p:nvPicPr>
          <p:cNvPr id="9" name="null.png" descr="descr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93449" y="1966213"/>
            <a:ext cx="7842" cy="2417565"/>
          </a:xfrm>
          <a:prstGeom prst="rect">
            <a:avLst/>
          </a:prstGeom>
        </p:spPr>
      </p:pic>
      <p:sp>
        <p:nvSpPr>
          <p:cNvPr id="10" name="标题 19"/>
          <p:cNvSpPr>
            <a:spLocks noGrp="1"/>
          </p:cNvSpPr>
          <p:nvPr>
            <p:ph type="title" hasCustomPrompt="1"/>
          </p:nvPr>
        </p:nvSpPr>
        <p:spPr>
          <a:xfrm>
            <a:off x="6473134" y="886814"/>
            <a:ext cx="572446" cy="32962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92D050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30"/>
          <p:cNvSpPr>
            <a:spLocks noGrp="1"/>
          </p:cNvSpPr>
          <p:nvPr>
            <p:ph type="body" sz="quarter" idx="13" hasCustomPrompt="1"/>
          </p:nvPr>
        </p:nvSpPr>
        <p:spPr>
          <a:xfrm>
            <a:off x="7117423" y="882714"/>
            <a:ext cx="2473325" cy="333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在此添加标题</a:t>
            </a:r>
            <a:endParaRPr lang="zh-CN" altLang="en-US" dirty="0"/>
          </a:p>
        </p:txBody>
      </p:sp>
      <p:sp>
        <p:nvSpPr>
          <p:cNvPr id="12" name="文本占位符 30"/>
          <p:cNvSpPr>
            <a:spLocks noGrp="1"/>
          </p:cNvSpPr>
          <p:nvPr>
            <p:ph type="body" sz="quarter" idx="18" hasCustomPrompt="1"/>
          </p:nvPr>
        </p:nvSpPr>
        <p:spPr>
          <a:xfrm>
            <a:off x="7117423" y="2598348"/>
            <a:ext cx="2473325" cy="333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在此添加标题</a:t>
            </a:r>
            <a:endParaRPr lang="zh-CN" altLang="en-US" dirty="0"/>
          </a:p>
        </p:txBody>
      </p:sp>
      <p:sp>
        <p:nvSpPr>
          <p:cNvPr id="13" name="文本占位符 47"/>
          <p:cNvSpPr>
            <a:spLocks noGrp="1"/>
          </p:cNvSpPr>
          <p:nvPr>
            <p:ph type="body" sz="quarter" idx="20" hasCustomPrompt="1"/>
          </p:nvPr>
        </p:nvSpPr>
        <p:spPr>
          <a:xfrm>
            <a:off x="6473134" y="2598348"/>
            <a:ext cx="572446" cy="329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21" hasCustomPrompt="1"/>
          </p:nvPr>
        </p:nvSpPr>
        <p:spPr>
          <a:xfrm>
            <a:off x="7117423" y="1339859"/>
            <a:ext cx="2473325" cy="114087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如不需要副标题可删除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117423" y="3049683"/>
            <a:ext cx="2473325" cy="114087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如不需要副标题可删除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文本占位符 30"/>
          <p:cNvSpPr>
            <a:spLocks noGrp="1"/>
          </p:cNvSpPr>
          <p:nvPr>
            <p:ph type="body" sz="quarter" idx="23" hasCustomPrompt="1"/>
          </p:nvPr>
        </p:nvSpPr>
        <p:spPr>
          <a:xfrm>
            <a:off x="7117423" y="4308172"/>
            <a:ext cx="2473325" cy="333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在此添加标题</a:t>
            </a:r>
            <a:endParaRPr lang="zh-CN" altLang="en-US" dirty="0"/>
          </a:p>
        </p:txBody>
      </p:sp>
      <p:sp>
        <p:nvSpPr>
          <p:cNvPr id="17" name="文本占位符 47"/>
          <p:cNvSpPr>
            <a:spLocks noGrp="1"/>
          </p:cNvSpPr>
          <p:nvPr>
            <p:ph type="body" sz="quarter" idx="24" hasCustomPrompt="1"/>
          </p:nvPr>
        </p:nvSpPr>
        <p:spPr>
          <a:xfrm>
            <a:off x="6473134" y="4308172"/>
            <a:ext cx="572446" cy="329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25" hasCustomPrompt="1"/>
          </p:nvPr>
        </p:nvSpPr>
        <p:spPr>
          <a:xfrm>
            <a:off x="7117423" y="4759507"/>
            <a:ext cx="2473325" cy="114087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如不需要副标题可删除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2658269" y="968594"/>
            <a:ext cx="6875462" cy="5300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>
                <a:solidFill>
                  <a:srgbClr val="92D05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91368" y="1761067"/>
            <a:ext cx="10609263" cy="44878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中文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AF46-27DB-4725-A64E-176857144BF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616C-6A61-4679-AEE5-3F991347403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730B-8EEA-4B28-B876-F13CAD0A21D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5C93-0841-4E22-9543-180A2A02D331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B45B-CC6C-4E66-B2C7-8CA1CF6F7E0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6AE4-C5C6-4C0C-A878-F37A7870ED86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0B76-3B08-414B-8907-CF4C58848C8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9B5B-67B9-4995-B416-8FBF45B08D7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80312-7AFE-4AC2-826F-2C549029ABE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3CA9-6290-4310-8618-16AE1216C1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4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8.GIF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12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GIF"/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14.wmf"/><Relationship Id="rId11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18.GIF"/><Relationship Id="rId7" Type="http://schemas.openxmlformats.org/officeDocument/2006/relationships/image" Target="../media/image17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0" Type="http://schemas.openxmlformats.org/officeDocument/2006/relationships/vmlDrawing" Target="../drawings/vmlDrawing3.v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20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7" Type="http://schemas.openxmlformats.org/officeDocument/2006/relationships/vmlDrawing" Target="../drawings/vmlDrawing4.vml"/><Relationship Id="rId16" Type="http://schemas.openxmlformats.org/officeDocument/2006/relationships/slideLayout" Target="../slideLayouts/slideLayout14.xml"/><Relationship Id="rId15" Type="http://schemas.openxmlformats.org/officeDocument/2006/relationships/image" Target="../media/image24.wmf"/><Relationship Id="rId14" Type="http://schemas.openxmlformats.org/officeDocument/2006/relationships/oleObject" Target="../embeddings/oleObject13.bin"/><Relationship Id="rId13" Type="http://schemas.openxmlformats.org/officeDocument/2006/relationships/image" Target="../media/image23.wmf"/><Relationship Id="rId12" Type="http://schemas.openxmlformats.org/officeDocument/2006/relationships/oleObject" Target="../embeddings/oleObject12.bin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1.bin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01970" y="1692073"/>
            <a:ext cx="8588060" cy="1180050"/>
          </a:xfrm>
        </p:spPr>
        <p:txBody>
          <a:bodyPr/>
          <a:lstStyle/>
          <a:p>
            <a:r>
              <a:rPr lang="zh-CN" altLang="en-US" sz="6000" dirty="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碰撞打靶实验</a:t>
            </a:r>
            <a:endParaRPr lang="zh-CN" altLang="en-US" sz="6000" dirty="0">
              <a:solidFill>
                <a:srgbClr val="0000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7638208" y="4394402"/>
            <a:ext cx="3231497" cy="77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钟瑞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9" name="图片 8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5475" y="127000"/>
            <a:ext cx="58991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关键：确保摆球与被撞球正碰</a:t>
            </a:r>
            <a:endParaRPr lang="zh-CN" altLang="en-US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295" y="1074420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上下对齐：</a:t>
            </a:r>
            <a:endParaRPr lang="zh-CN" altLang="en-US" sz="2400" b="1" dirty="0">
              <a:solidFill>
                <a:srgbClr val="0033C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 descr="上下对齐（调整载球支柱的高度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1670050"/>
            <a:ext cx="3477895" cy="24758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930" y="4276090"/>
            <a:ext cx="34766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调整载球支柱的高度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endParaRPr lang="en-US" altLang="zh-CN" sz="2400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91480" y="1074420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左右对齐：</a:t>
            </a:r>
            <a:endParaRPr lang="zh-CN" altLang="en-US" sz="2400" b="1" dirty="0">
              <a:solidFill>
                <a:srgbClr val="0033C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52240" y="5166995"/>
            <a:ext cx="21805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sz="24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载球支柱</a:t>
            </a:r>
            <a:r>
              <a:rPr lang="zh-CN" sz="24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、</a:t>
            </a:r>
            <a:r>
              <a:rPr sz="24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导轨、电磁铁</a:t>
            </a:r>
            <a:r>
              <a:rPr lang="zh-CN" sz="24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、白纸折痕</a:t>
            </a:r>
            <a:r>
              <a:rPr sz="24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在同一条直线上</a:t>
            </a:r>
            <a:endParaRPr sz="2400" dirty="0">
              <a:solidFill>
                <a:schemeClr val="tx1"/>
              </a:soli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左右对齐（摆球和被撞球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35" y="1670050"/>
            <a:ext cx="2653030" cy="2476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529070" y="4276090"/>
            <a:ext cx="26523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4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调整摆线的</a:t>
            </a:r>
            <a:r>
              <a:rPr lang="zh-CN" sz="2400" dirty="0">
                <a:solidFill>
                  <a:srgbClr val="0033CC"/>
                </a:solidFill>
                <a:ea typeface="微软雅黑" panose="020B0503020204020204" pitchFamily="34" charset="-122"/>
                <a:sym typeface="+mn-ea"/>
              </a:rPr>
              <a:t>长度和高度</a:t>
            </a:r>
            <a:endParaRPr lang="zh-CN" sz="2400" dirty="0">
              <a:solidFill>
                <a:srgbClr val="0033CC"/>
              </a:soli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9" name="图片 18" descr="左右对齐（收线放线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815" y="1670050"/>
            <a:ext cx="2503805" cy="1673225"/>
          </a:xfrm>
          <a:prstGeom prst="rect">
            <a:avLst/>
          </a:prstGeom>
        </p:spPr>
      </p:pic>
      <p:pic>
        <p:nvPicPr>
          <p:cNvPr id="32" name="图片 31" descr="调节高度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9010" y="3515360"/>
            <a:ext cx="1923415" cy="1923415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>
          <a:xfrm flipH="1">
            <a:off x="9242425" y="2667000"/>
            <a:ext cx="1181100" cy="340360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9271000" y="3300095"/>
            <a:ext cx="944880" cy="963930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" y="4911725"/>
            <a:ext cx="1759585" cy="175641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985010" y="620776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调节水平</a:t>
            </a:r>
            <a:endParaRPr lang="zh-CN" altLang="en-US" sz="2400" b="1" dirty="0">
              <a:solidFill>
                <a:srgbClr val="0033C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2240" y="1670050"/>
            <a:ext cx="2180590" cy="3496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35475" y="127000"/>
            <a:ext cx="4951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参数设置和测量</a:t>
            </a:r>
            <a:endParaRPr lang="zh-CN" altLang="en-US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6705" y="1221105"/>
            <a:ext cx="7839710" cy="3415030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摆球质量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：等于钢球质量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钢</a:t>
            </a: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被撞球质量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：电子天平（钢球、铜球、铝球）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被撞球半径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：游标卡尺（钢球、铜球、铝球）</a:t>
            </a: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载球支柱高度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：游标卡尺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被撞球平抛运动水平位移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：自行设定（</a:t>
            </a:r>
            <a:r>
              <a:rPr lang="zh-CN" altLang="en-US" sz="2400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建议</a:t>
            </a:r>
            <a:r>
              <a:rPr lang="en-US" altLang="zh-CN" sz="2400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20.00cm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）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摆球高度设置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/>
          <p:cNvGraphicFramePr/>
          <p:nvPr/>
        </p:nvGraphicFramePr>
        <p:xfrm>
          <a:off x="355600" y="4874260"/>
          <a:ext cx="3353435" cy="1519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3" imgW="2237740" imgH="1097915" progId="Equation.DSMT4">
                  <p:embed/>
                </p:oleObj>
              </mc:Choice>
              <mc:Fallback>
                <p:oleObj name="" r:id="rId3" imgW="2237740" imgH="1097915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600" y="4874260"/>
                        <a:ext cx="3353435" cy="1519555"/>
                      </a:xfrm>
                      <a:prstGeom prst="rect">
                        <a:avLst/>
                      </a:prstGeom>
                      <a:ln>
                        <a:solidFill>
                          <a:srgbClr val="0033C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电磁铁高度以卡槽中间的横线为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515" y="4166235"/>
            <a:ext cx="3390900" cy="248983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6264275" y="5681980"/>
            <a:ext cx="1158240" cy="50165"/>
          </a:xfrm>
          <a:prstGeom prst="line">
            <a:avLst/>
          </a:prstGeom>
          <a:ln w="254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1135" y="847090"/>
            <a:ext cx="4310380" cy="2727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35475" y="127000"/>
            <a:ext cx="60248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落点位置 </a:t>
            </a:r>
            <a:r>
              <a:rPr lang="en-US" altLang="zh-CN" sz="3200" i="1" dirty="0">
                <a:solidFill>
                  <a:srgbClr val="92D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测量</a:t>
            </a:r>
            <a:r>
              <a:rPr lang="en-US" altLang="zh-CN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摆球高度调整</a:t>
            </a:r>
            <a:endParaRPr lang="zh-CN" altLang="en-US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" y="1867535"/>
            <a:ext cx="5619115" cy="3893185"/>
          </a:xfrm>
          <a:prstGeom prst="rect">
            <a:avLst/>
          </a:prstGeom>
        </p:spPr>
      </p:pic>
      <p:cxnSp>
        <p:nvCxnSpPr>
          <p:cNvPr id="35" name="直接箭头连接符 34"/>
          <p:cNvCxnSpPr/>
          <p:nvPr/>
        </p:nvCxnSpPr>
        <p:spPr>
          <a:xfrm flipV="1">
            <a:off x="2795270" y="3905885"/>
            <a:ext cx="737235" cy="452755"/>
          </a:xfrm>
          <a:prstGeom prst="straightConnector1">
            <a:avLst/>
          </a:prstGeom>
          <a:ln w="19050">
            <a:solidFill>
              <a:srgbClr val="0033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32505" y="3529965"/>
            <a:ext cx="14389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落点中心</a:t>
            </a:r>
            <a:endParaRPr lang="zh-CN" sz="2400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694940" y="1539240"/>
            <a:ext cx="220345" cy="329565"/>
          </a:xfrm>
          <a:prstGeom prst="straightConnector1">
            <a:avLst/>
          </a:prstGeom>
          <a:ln w="19050">
            <a:solidFill>
              <a:srgbClr val="0033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555875" y="1078865"/>
            <a:ext cx="8629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折痕</a:t>
            </a:r>
            <a:endParaRPr lang="zh-CN" sz="2400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441575" y="5758815"/>
            <a:ext cx="295910" cy="431165"/>
          </a:xfrm>
          <a:prstGeom prst="straightConnector1">
            <a:avLst/>
          </a:prstGeom>
          <a:ln w="19050">
            <a:solidFill>
              <a:srgbClr val="0033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2915285" y="5749925"/>
            <a:ext cx="143510" cy="355600"/>
          </a:xfrm>
          <a:prstGeom prst="straightConnector1">
            <a:avLst/>
          </a:prstGeom>
          <a:ln w="19050">
            <a:solidFill>
              <a:srgbClr val="0033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058795" y="5885815"/>
            <a:ext cx="14389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左右界限（±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1cm</a:t>
            </a:r>
            <a:r>
              <a:rPr lang="zh-CN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）</a:t>
            </a:r>
            <a:endParaRPr lang="zh-CN" sz="2400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55690" y="1173480"/>
            <a:ext cx="5729605" cy="452310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两边读数要相等。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落点必须在左右界限以内。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每种材质的被撞球（钢球、铜球、铝球）做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次碰撞打靶，测量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次落点的位置，计算平均值。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调整摆球高度，使被撞球刚好能击中目标位置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，记下此时摆球高度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h'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，计算损失能量百分比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ΔE</a:t>
            </a:r>
            <a:r>
              <a:rPr lang="en-US" altLang="zh-CN" sz="2400" i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6517005" y="5786755"/>
          <a:ext cx="2724785" cy="867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2724785" imgH="867410" progId="Equation.DSMT4">
                  <p:embed/>
                </p:oleObj>
              </mc:Choice>
              <mc:Fallback>
                <p:oleObj name="" r:id="rId4" imgW="2724785" imgH="86741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17005" y="5786755"/>
                        <a:ext cx="2724785" cy="867410"/>
                      </a:xfrm>
                      <a:prstGeom prst="rect">
                        <a:avLst/>
                      </a:prstGeom>
                      <a:ln>
                        <a:solidFill>
                          <a:srgbClr val="0033C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35475" y="127000"/>
            <a:ext cx="4951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注意事项</a:t>
            </a:r>
            <a:endParaRPr lang="zh-CN" altLang="en-US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930" y="1308735"/>
            <a:ext cx="7736205" cy="507746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实验开始前务必调整好设备，使两个小球能发生正碰（</a:t>
            </a:r>
            <a:r>
              <a:rPr lang="zh-CN" altLang="en-US" sz="2400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标准：被</a:t>
            </a:r>
            <a:r>
              <a:rPr lang="zh-CN" altLang="en-US" sz="2400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撞球落点在折痕左右</a:t>
            </a:r>
            <a:r>
              <a:rPr lang="en-US" altLang="zh-CN" sz="2400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1cm</a:t>
            </a:r>
            <a:r>
              <a:rPr lang="zh-CN" altLang="en-US" sz="2400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范围内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）；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电磁铁不要长时间打开，以免发热；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摆球</a:t>
            </a:r>
            <a:r>
              <a:rPr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的高度</a:t>
            </a:r>
            <a:r>
              <a:rPr 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务必设置为</a:t>
            </a:r>
            <a:r>
              <a:rPr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两球高度差加上支柱的高度和被撞球半径</a:t>
            </a:r>
            <a:r>
              <a:rPr 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，即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每进行一次撞击， 需立刻测量落点位置，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避免混淆，可以给落点做标记；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实验时相关的固定螺丝必须拧紧；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电磁铁吸住摆球时， 摆线应处于拉直状态。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35" y="847090"/>
            <a:ext cx="4310380" cy="27273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135" y="4163695"/>
            <a:ext cx="252222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93028" y="2413337"/>
            <a:ext cx="4005943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9600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9" name="图片 8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28694" y="2598003"/>
            <a:ext cx="593461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9" name="图片 8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6705" y="1221105"/>
            <a:ext cx="444119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：摆球质量</a:t>
            </a: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：被撞球质量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：被撞球半径</a:t>
            </a: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：摆球下落高度</a:t>
            </a: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：载球支柱高度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：被撞球平抛运动水平位移</a:t>
            </a: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5475" y="127000"/>
            <a:ext cx="4951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实验原理图</a:t>
            </a:r>
            <a:endParaRPr lang="en-US" altLang="zh-CN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975" y="1221105"/>
            <a:ext cx="6369685" cy="4029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5475" y="127000"/>
            <a:ext cx="4951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动量守恒定律</a:t>
            </a:r>
            <a:endParaRPr lang="zh-CN" altLang="en-US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 descr="论证动量守恒定律的牛顿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45" y="1214120"/>
            <a:ext cx="4572000" cy="3429000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/>
        </p:nvGraphicFramePr>
        <p:xfrm>
          <a:off x="206375" y="2753360"/>
          <a:ext cx="444055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3728720" imgH="612140" progId="Equation.DSMT4">
                  <p:embed/>
                </p:oleObj>
              </mc:Choice>
              <mc:Fallback>
                <p:oleObj name="" r:id="rId4" imgW="3728720" imgH="61214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375" y="2753360"/>
                        <a:ext cx="444055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91905" y="464312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牛顿摆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6375" y="1214120"/>
            <a:ext cx="62782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如果物体系统受到的合外力为零，则系统内各物体动量的矢量和保持不变。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6375" y="3709035"/>
            <a:ext cx="10140315" cy="267652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None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应用条件：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>
              <a:buNone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合外力为零，严格成立；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某一方向上合外力的分量为零，动量在该方向的分量守恒；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内力远大于外力，外力</a:t>
            </a:r>
            <a:r>
              <a:rPr lang="zh-CN" altLang="en-US" sz="2400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相对于内力可忽略</a:t>
            </a:r>
            <a:r>
              <a:rPr lang="zh-CN" altLang="en-US" sz="2400" dirty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，近似成立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（碰撞、爆炸等）。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5475" y="127000"/>
            <a:ext cx="4951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机械能守恒定律</a:t>
            </a:r>
            <a:endParaRPr lang="zh-CN" altLang="en-US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6375" y="1214120"/>
            <a:ext cx="84855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任何物体系统如无外力做功，系统内又只有</a:t>
            </a:r>
            <a:r>
              <a:rPr lang="zh-CN" altLang="en-US" sz="240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保守力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做功时，则系统的机械能（动能与势能之和）保持不变。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375" y="2567305"/>
            <a:ext cx="84855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50000"/>
              </a:lnSpc>
            </a:pPr>
            <a:r>
              <a:rPr lang="zh-CN" altLang="en-US" sz="240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保守力</a:t>
            </a:r>
            <a:r>
              <a:rPr lang="zh-CN" altLang="en-US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：做功与移动路径无关的力（重力、电场力、弹簧力）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 descr="Conservative Force Gravity Examp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880" y="1214120"/>
            <a:ext cx="3362325" cy="4546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6375" y="3371215"/>
            <a:ext cx="84855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50000"/>
              </a:lnSpc>
            </a:pPr>
            <a:r>
              <a:rPr lang="zh-CN" altLang="en-US" sz="240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非保守力</a:t>
            </a:r>
            <a:r>
              <a:rPr lang="zh-CN" altLang="en-US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：做功与移动路径有关的力（摩擦力、黏滞力）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 descr="非保守力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595" y="4261485"/>
            <a:ext cx="4213225" cy="2360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5475" y="127000"/>
            <a:ext cx="4951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碰撞</a:t>
            </a:r>
            <a:endParaRPr lang="zh-CN" altLang="en-US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5740" y="847090"/>
            <a:ext cx="494792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碰撞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两粒子或物体发生极短的相互作用， 运动状态发生迅速变化的现象。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5740" y="2600325"/>
            <a:ext cx="49479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非弹性碰撞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碰撞过程中发生机械能损失的碰撞。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 descr="MealyPortlyKiwi-size_restric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3948430"/>
            <a:ext cx="3794760" cy="21501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5260" y="847090"/>
            <a:ext cx="45802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弹性碰撞</a:t>
            </a:r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碰撞过程中无机械能损失的碰撞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 descr="两相同质量物体完全弹性碰撞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510" y="2045970"/>
            <a:ext cx="2865755" cy="2149475"/>
          </a:xfrm>
          <a:prstGeom prst="rect">
            <a:avLst/>
          </a:prstGeom>
        </p:spPr>
      </p:pic>
      <p:graphicFrame>
        <p:nvGraphicFramePr>
          <p:cNvPr id="14" name="对象 13"/>
          <p:cNvGraphicFramePr/>
          <p:nvPr/>
        </p:nvGraphicFramePr>
        <p:xfrm>
          <a:off x="8006080" y="4391660"/>
          <a:ext cx="247205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574800" imgH="228600" progId="Equation.DSMT4">
                  <p:embed/>
                </p:oleObj>
              </mc:Choice>
              <mc:Fallback>
                <p:oleObj name="" r:id="rId5" imgW="1574800" imgH="2286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06080" y="4391660"/>
                        <a:ext cx="2472055" cy="37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8005763" y="4939983"/>
          <a:ext cx="3389630" cy="648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7" imgW="2159000" imgH="393700" progId="Equation.DSMT4">
                  <p:embed/>
                </p:oleObj>
              </mc:Choice>
              <mc:Fallback>
                <p:oleObj name="" r:id="rId7" imgW="2159000" imgH="3937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5763" y="4939983"/>
                        <a:ext cx="3389630" cy="648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525260" y="439928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动量守恒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25260" y="508063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机械能守恒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1" name="对象 20"/>
          <p:cNvGraphicFramePr/>
          <p:nvPr/>
        </p:nvGraphicFramePr>
        <p:xfrm>
          <a:off x="8946515" y="5937885"/>
          <a:ext cx="136715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9" imgW="1227455" imgH="673100" progId="Equation.DSMT4">
                  <p:embed/>
                </p:oleObj>
              </mc:Choice>
              <mc:Fallback>
                <p:oleObj name="" r:id="rId9" imgW="1227455" imgH="673100" progId="Equation.DSMT4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46515" y="5937885"/>
                        <a:ext cx="1367155" cy="727075"/>
                      </a:xfrm>
                      <a:prstGeom prst="rect">
                        <a:avLst/>
                      </a:prstGeom>
                      <a:ln>
                        <a:solidFill>
                          <a:srgbClr val="0033C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/>
          <p:nvPr/>
        </p:nvGraphicFramePr>
        <p:xfrm>
          <a:off x="7025640" y="5937885"/>
          <a:ext cx="1453515" cy="72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1" imgW="1256665" imgH="727075" progId="Equation.DSMT4">
                  <p:embed/>
                </p:oleObj>
              </mc:Choice>
              <mc:Fallback>
                <p:oleObj name="" r:id="rId11" imgW="1256665" imgH="727075" progId="Equation.DSMT4">
                  <p:embed/>
                  <p:pic>
                    <p:nvPicPr>
                      <p:cNvPr id="0" name="图片 2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25640" y="5937885"/>
                        <a:ext cx="1453515" cy="726440"/>
                      </a:xfrm>
                      <a:prstGeom prst="rect">
                        <a:avLst/>
                      </a:prstGeom>
                      <a:ln>
                        <a:solidFill>
                          <a:srgbClr val="0033C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左弧形箭头 25"/>
          <p:cNvSpPr/>
          <p:nvPr/>
        </p:nvSpPr>
        <p:spPr>
          <a:xfrm>
            <a:off x="5882640" y="4940300"/>
            <a:ext cx="642620" cy="1323340"/>
          </a:xfrm>
          <a:prstGeom prst="curvedRightArrow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Par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9" grpId="0"/>
      <p:bldP spid="9" grpId="1"/>
      <p:bldP spid="19" grpId="0"/>
      <p:bldP spid="20" grpId="0"/>
      <p:bldP spid="19" grpId="1"/>
      <p:bldP spid="20" grpId="1"/>
      <p:bldP spid="26" grpId="0" animBg="1"/>
      <p:bldP spid="2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5475" y="127000"/>
            <a:ext cx="4951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打靶：平抛运动</a:t>
            </a:r>
            <a:endParaRPr lang="zh-CN" altLang="en-US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图片 5" descr="PlaneDropPackageGroundandPilot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010" y="1214120"/>
            <a:ext cx="3657600" cy="2743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375" y="1214120"/>
            <a:ext cx="49695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水平方向：匀速直线运动。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375" y="2854960"/>
            <a:ext cx="49695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竖直方向：自由落体运动。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4" name="对象 13"/>
          <p:cNvGraphicFramePr/>
          <p:nvPr/>
        </p:nvGraphicFramePr>
        <p:xfrm>
          <a:off x="1220788" y="1858963"/>
          <a:ext cx="1443990" cy="61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4" imgW="520700" imgH="228600" progId="Equation.DSMT4">
                  <p:embed/>
                </p:oleObj>
              </mc:Choice>
              <mc:Fallback>
                <p:oleObj name="" r:id="rId4" imgW="520700" imgH="2286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0788" y="1858963"/>
                        <a:ext cx="1443990" cy="618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1010285" y="3499803"/>
          <a:ext cx="1866265" cy="106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6" imgW="673100" imgH="393700" progId="Equation.DSMT4">
                  <p:embed/>
                </p:oleObj>
              </mc:Choice>
              <mc:Fallback>
                <p:oleObj name="" r:id="rId6" imgW="673100" imgH="3937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0285" y="3499803"/>
                        <a:ext cx="1866265" cy="1065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 descr="Compound_Moti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8005" y="1214120"/>
            <a:ext cx="347662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4" name="图片 3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5475" y="127000"/>
            <a:ext cx="4951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碰撞打靶过程</a:t>
            </a:r>
            <a:endParaRPr lang="zh-CN" altLang="en-US" sz="32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340" y="1221105"/>
            <a:ext cx="4752340" cy="300672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2066925" y="2310130"/>
          <a:ext cx="175450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1117600" imgH="228600" progId="Equation.DSMT4">
                  <p:embed/>
                </p:oleObj>
              </mc:Choice>
              <mc:Fallback>
                <p:oleObj name="" r:id="rId4" imgW="1117600" imgH="2286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6925" y="2310130"/>
                        <a:ext cx="1754505" cy="37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2066608" y="2859723"/>
          <a:ext cx="2392680" cy="648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6" imgW="1524000" imgH="393700" progId="Equation.DSMT4">
                  <p:embed/>
                </p:oleObj>
              </mc:Choice>
              <mc:Fallback>
                <p:oleObj name="" r:id="rId6" imgW="1524000" imgH="3937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6608" y="2859723"/>
                        <a:ext cx="2392680" cy="648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2026603" y="1490028"/>
          <a:ext cx="1475740" cy="648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8" imgW="939800" imgH="393700" progId="Equation.DSMT4">
                  <p:embed/>
                </p:oleObj>
              </mc:Choice>
              <mc:Fallback>
                <p:oleObj name="" r:id="rId8" imgW="939800" imgH="3937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6603" y="1490028"/>
                        <a:ext cx="1475740" cy="648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270510" y="226822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动量守恒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0510" y="158432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机械能守恒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0510" y="2954020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机械能守恒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4" name="对象 23"/>
          <p:cNvGraphicFramePr/>
          <p:nvPr/>
        </p:nvGraphicFramePr>
        <p:xfrm>
          <a:off x="2126616" y="3680143"/>
          <a:ext cx="937895" cy="648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10" imgW="596900" imgH="393700" progId="Equation.DSMT4">
                  <p:embed/>
                </p:oleObj>
              </mc:Choice>
              <mc:Fallback>
                <p:oleObj name="" r:id="rId10" imgW="596900" imgH="3937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26616" y="3680143"/>
                        <a:ext cx="937895" cy="648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/>
        </p:nvGraphicFramePr>
        <p:xfrm>
          <a:off x="2136458" y="4501198"/>
          <a:ext cx="778510" cy="37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2" imgW="495300" imgH="228600" progId="Equation.DSMT4">
                  <p:embed/>
                </p:oleObj>
              </mc:Choice>
              <mc:Fallback>
                <p:oleObj name="" r:id="rId12" imgW="495300" imgH="2286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36458" y="4501198"/>
                        <a:ext cx="778510" cy="376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270510" y="377444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平抛运动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459605" y="2954020"/>
            <a:ext cx="2621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（近似弹性碰撞）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0" name="对象 29"/>
          <p:cNvGraphicFramePr/>
          <p:nvPr/>
        </p:nvGraphicFramePr>
        <p:xfrm>
          <a:off x="320040" y="5046980"/>
          <a:ext cx="3353435" cy="1519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4" imgW="2237740" imgH="1097915" progId="Equation.DSMT4">
                  <p:embed/>
                </p:oleObj>
              </mc:Choice>
              <mc:Fallback>
                <p:oleObj name="" r:id="rId14" imgW="2237740" imgH="1097915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0040" y="5046980"/>
                        <a:ext cx="3353435" cy="1519555"/>
                      </a:xfrm>
                      <a:prstGeom prst="rect">
                        <a:avLst/>
                      </a:prstGeom>
                      <a:ln>
                        <a:solidFill>
                          <a:srgbClr val="0033C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4459605" y="5046980"/>
            <a:ext cx="58013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测出 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设定好 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（即目标位置），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调整 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，使被撞球击中目标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1"/>
      <p:bldP spid="23" grpId="1"/>
      <p:bldP spid="28" grpId="1"/>
      <p:bldP spid="29" grpId="1"/>
      <p:bldP spid="34" grpId="0"/>
      <p:bldP spid="3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28694" y="2598003"/>
            <a:ext cx="593461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实验步骤及操作要点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HITSZ 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295" y="127000"/>
            <a:ext cx="3916147" cy="720000"/>
          </a:xfrm>
          <a:prstGeom prst="rect">
            <a:avLst/>
          </a:prstGeom>
        </p:spPr>
      </p:pic>
      <p:pic>
        <p:nvPicPr>
          <p:cNvPr id="9" name="图片 8" descr="实验中心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515" y="5760720"/>
            <a:ext cx="1081406" cy="108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WPS 演示</Application>
  <PresentationFormat>宽屏</PresentationFormat>
  <Paragraphs>122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14</vt:i4>
      </vt:variant>
    </vt:vector>
  </HeadingPairs>
  <TitlesOfParts>
    <vt:vector size="39" baseType="lpstr">
      <vt:lpstr>Arial</vt:lpstr>
      <vt:lpstr>宋体</vt:lpstr>
      <vt:lpstr>Wingdings</vt:lpstr>
      <vt:lpstr>黑体</vt:lpstr>
      <vt:lpstr>微软雅黑</vt:lpstr>
      <vt:lpstr>Times New Roman</vt:lpstr>
      <vt:lpstr>Arial Unicode MS</vt:lpstr>
      <vt:lpstr>等线 Light</vt:lpstr>
      <vt:lpstr>等线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碰撞打靶实验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瑞 钟</dc:creator>
  <cp:lastModifiedBy>钟瑞</cp:lastModifiedBy>
  <cp:revision>843</cp:revision>
  <dcterms:created xsi:type="dcterms:W3CDTF">2019-04-20T14:40:00Z</dcterms:created>
  <dcterms:modified xsi:type="dcterms:W3CDTF">2020-10-16T09:54:05Z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2052-11.8.2.8361</vt:lpwstr>
  </property>
</Properties>
</file>